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74" r:id="rId3"/>
    <p:sldId id="371" r:id="rId4"/>
    <p:sldId id="366" r:id="rId5"/>
    <p:sldId id="369" r:id="rId6"/>
    <p:sldId id="370" r:id="rId7"/>
    <p:sldId id="378" r:id="rId8"/>
    <p:sldId id="379" r:id="rId9"/>
    <p:sldId id="380" r:id="rId10"/>
    <p:sldId id="382" r:id="rId11"/>
    <p:sldId id="384" r:id="rId12"/>
    <p:sldId id="383" r:id="rId13"/>
    <p:sldId id="373" r:id="rId14"/>
    <p:sldId id="376" r:id="rId15"/>
    <p:sldId id="377" r:id="rId16"/>
    <p:sldId id="3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F6FB"/>
    <a:srgbClr val="E8EFDD"/>
    <a:srgbClr val="993366"/>
    <a:srgbClr val="FFCC99"/>
    <a:srgbClr val="66FFCC"/>
    <a:srgbClr val="FFCCCC"/>
    <a:srgbClr val="D5E31D"/>
    <a:srgbClr val="FFCC66"/>
    <a:srgbClr val="FFFF99"/>
    <a:srgbClr val="D0FA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434" autoAdjust="0"/>
  </p:normalViewPr>
  <p:slideViewPr>
    <p:cSldViewPr snapToGrid="0">
      <p:cViewPr varScale="1">
        <p:scale>
          <a:sx n="105" d="100"/>
          <a:sy n="105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F801C-D845-4BC1-8BFE-EF5CB659443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6050B-407A-4DBF-BD0D-9870459AF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724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050B-407A-4DBF-BD0D-9870459AF3C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298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47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97800" cy="10795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113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600199"/>
            <a:ext cx="7886700" cy="4576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97800" cy="10795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280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97800" cy="10795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755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434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97800" cy="10795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745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97800" cy="10795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393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97800" cy="10795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38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7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8463"/>
            <a:ext cx="4629150" cy="4192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76400"/>
            <a:ext cx="2949178" cy="4192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97800" cy="10795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028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668463"/>
            <a:ext cx="4629150" cy="41925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76400"/>
            <a:ext cx="2949178" cy="4192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97800" cy="10795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272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64" y="0"/>
            <a:ext cx="8001035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DB50A-DE86-410B-9383-661B3363E41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995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fsseu" TargetMode="External"/><Relationship Id="rId2" Type="http://schemas.openxmlformats.org/officeDocument/2006/relationships/hyperlink" Target="http://www.sseu.ru/filial/filia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12381"/>
            <a:ext cx="9143999" cy="4685898"/>
          </a:xfrm>
          <a:prstGeom prst="rect">
            <a:avLst/>
          </a:prstGeom>
          <a:ln>
            <a:solidFill>
              <a:srgbClr val="F8F6F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 </a:t>
            </a:r>
            <a:r>
              <a:rPr lang="ru-RU" sz="8800" b="1" cap="all">
                <a:ln w="0"/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приемная кампания</a:t>
            </a:r>
          </a:p>
          <a:p>
            <a:pPr algn="ctr"/>
            <a:r>
              <a:rPr lang="ru-RU" sz="8800" b="1" cap="all">
                <a:ln w="0"/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2021 </a:t>
            </a:r>
            <a:endParaRPr lang="ru-RU" sz="66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7794594" cy="11772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Сызранский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филиал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ФГАОУ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ВО «Самарский государственный экономический университет»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79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Творческие клубы</a:t>
            </a:r>
            <a:endParaRPr lang="ru-RU" dirty="0"/>
          </a:p>
        </p:txBody>
      </p:sp>
      <p:pic>
        <p:nvPicPr>
          <p:cNvPr id="28674" name="Picture 2" descr="C:\Users\BobkovaTS\Desktop\профориентация\В презентацию_ТС\dsc_4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145" y="1498796"/>
            <a:ext cx="4011833" cy="2487277"/>
          </a:xfrm>
          <a:prstGeom prst="rect">
            <a:avLst/>
          </a:prstGeom>
          <a:noFill/>
        </p:spPr>
      </p:pic>
      <p:pic>
        <p:nvPicPr>
          <p:cNvPr id="28675" name="Picture 3" descr="C:\Users\BobkovaTS\Desktop\профориентация\В презентацию_ТС\img_20190628_184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254" y="1514862"/>
            <a:ext cx="4029649" cy="2492188"/>
          </a:xfrm>
          <a:prstGeom prst="rect">
            <a:avLst/>
          </a:prstGeom>
          <a:noFill/>
        </p:spPr>
      </p:pic>
      <p:pic>
        <p:nvPicPr>
          <p:cNvPr id="28677" name="Picture 5" descr="C:\Users\BobkovaTS\Desktop\профориентация\В презентацию_ТС\dsc_3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043" y="3996963"/>
            <a:ext cx="4003829" cy="2679044"/>
          </a:xfrm>
          <a:prstGeom prst="rect">
            <a:avLst/>
          </a:prstGeom>
          <a:noFill/>
        </p:spPr>
      </p:pic>
      <p:pic>
        <p:nvPicPr>
          <p:cNvPr id="28678" name="Picture 6" descr="C:\Users\BobkovaTS\Desktop\профориентация\В презентацию_ТС\dsc_3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631" y="4021584"/>
            <a:ext cx="4044736" cy="2618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Военно-патриотический клуб</a:t>
            </a:r>
          </a:p>
        </p:txBody>
      </p:sp>
      <p:pic>
        <p:nvPicPr>
          <p:cNvPr id="30722" name="Picture 2" descr="C:\Users\BobkovaTS\Desktop\профориентация\В презентацию_ТС\_5140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3246"/>
            <a:ext cx="4715785" cy="3143857"/>
          </a:xfrm>
          <a:prstGeom prst="rect">
            <a:avLst/>
          </a:prstGeom>
          <a:noFill/>
        </p:spPr>
      </p:pic>
      <p:pic>
        <p:nvPicPr>
          <p:cNvPr id="30723" name="Picture 3" descr="C:\Users\BobkovaTS\Desktop\профориентация\В презентацию_ТС\img-4a2dbbcd2afbe88cc07cd09031eeb95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4753" y="1474693"/>
            <a:ext cx="4509247" cy="3124201"/>
          </a:xfrm>
          <a:prstGeom prst="rect">
            <a:avLst/>
          </a:prstGeom>
          <a:noFill/>
        </p:spPr>
      </p:pic>
      <p:pic>
        <p:nvPicPr>
          <p:cNvPr id="30726" name="Picture 6" descr="http://www.sseu.ru/sites/default/files/2019/05/img_20190517_181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3930"/>
            <a:ext cx="4643021" cy="2934070"/>
          </a:xfrm>
          <a:prstGeom prst="rect">
            <a:avLst/>
          </a:prstGeom>
          <a:noFill/>
        </p:spPr>
      </p:pic>
      <p:pic>
        <p:nvPicPr>
          <p:cNvPr id="30728" name="Picture 8" descr="http://www.sseu.ru/sites/default/files/2019/05/img_20190517_1516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2202" y="3941685"/>
            <a:ext cx="4731798" cy="2916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Добровольческое агентство </a:t>
            </a:r>
            <a:br>
              <a:rPr lang="ru-RU" dirty="0" smtClean="0"/>
            </a:br>
            <a:r>
              <a:rPr lang="ru-RU" dirty="0" smtClean="0"/>
              <a:t>«От чистого сердца»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9" name="Picture 3" descr="C:\Users\BobkovaTS\Desktop\профориентация\В презентацию_ТС\img_20190628_152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0" y="1468938"/>
            <a:ext cx="4170399" cy="3127799"/>
          </a:xfrm>
          <a:prstGeom prst="rect">
            <a:avLst/>
          </a:prstGeom>
          <a:noFill/>
        </p:spPr>
      </p:pic>
      <p:pic>
        <p:nvPicPr>
          <p:cNvPr id="29700" name="Picture 4" descr="C:\Users\BobkovaTS\Desktop\профориентация\В презентацию_ТС\img_7202.cr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57095"/>
            <a:ext cx="4694479" cy="2800905"/>
          </a:xfrm>
          <a:prstGeom prst="rect">
            <a:avLst/>
          </a:prstGeom>
          <a:noFill/>
        </p:spPr>
      </p:pic>
      <p:pic>
        <p:nvPicPr>
          <p:cNvPr id="29701" name="Picture 5" descr="C:\Users\BobkovaTS\Desktop\профориентация\В презентацию_ТС\_dsg7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788" y="1492583"/>
            <a:ext cx="4710212" cy="2955129"/>
          </a:xfrm>
          <a:prstGeom prst="rect">
            <a:avLst/>
          </a:prstGeom>
          <a:noFill/>
        </p:spPr>
      </p:pic>
      <p:pic>
        <p:nvPicPr>
          <p:cNvPr id="29702" name="Picture 6" descr="C:\Users\BobkovaTS\Desktop\профориентация\В презентацию_ТС\dsc036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9037" y="4125512"/>
            <a:ext cx="4864963" cy="273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57188">
              <a:buNone/>
            </a:pPr>
            <a:r>
              <a:rPr lang="ru-RU" dirty="0"/>
              <a:t>Сроки подачи документов: </a:t>
            </a: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очную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 с 20 июня </a:t>
            </a: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августа</a:t>
            </a:r>
          </a:p>
          <a:p>
            <a:pPr marL="0" indent="357188">
              <a:buNone/>
            </a:pPr>
            <a:r>
              <a:rPr lang="ru-RU" dirty="0"/>
              <a:t>Сроки подачи документов: </a:t>
            </a: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очно-за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очную</a:t>
            </a: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 обучения с 20 июня </a:t>
            </a: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с</a:t>
            </a: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ентября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357188">
              <a:buNone/>
            </a:pPr>
            <a:r>
              <a:rPr lang="ru-RU" i="1" dirty="0"/>
              <a:t>Для поступления в университет необходимо предоставить:</a:t>
            </a:r>
          </a:p>
          <a:p>
            <a:pPr marL="0" indent="357188">
              <a:buAutoNum type="arabicPeriod"/>
            </a:pPr>
            <a:r>
              <a:rPr lang="ru-RU" i="1" dirty="0"/>
              <a:t>Документ об образовании</a:t>
            </a:r>
          </a:p>
          <a:p>
            <a:pPr marL="0" indent="357188">
              <a:buAutoNum type="arabicPeriod"/>
            </a:pPr>
            <a:r>
              <a:rPr lang="ru-RU" i="1" dirty="0"/>
              <a:t>4 фотографии 3х4</a:t>
            </a:r>
          </a:p>
          <a:p>
            <a:pPr marL="0" indent="357188">
              <a:buAutoNum type="arabicPeriod"/>
            </a:pPr>
            <a:r>
              <a:rPr lang="ru-RU" i="1" dirty="0"/>
              <a:t>Паспорт</a:t>
            </a:r>
          </a:p>
          <a:p>
            <a:pPr marL="0" indent="357188">
              <a:buAutoNum type="arabicPeriod"/>
            </a:pPr>
            <a:r>
              <a:rPr lang="ru-RU" i="1" dirty="0"/>
              <a:t>Копия свидетельства ИНН, СНИЛС</a:t>
            </a:r>
          </a:p>
          <a:p>
            <a:pPr marL="0" indent="357188">
              <a:buNone/>
            </a:pPr>
            <a:endParaRPr lang="ru-RU" dirty="0"/>
          </a:p>
          <a:p>
            <a:pPr marL="0" indent="357188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ПРИЕМНАЯ КАМПАНИЯ 20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2729" y="1739153"/>
            <a:ext cx="8192621" cy="47244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Документы можно подать:</a:t>
            </a:r>
          </a:p>
          <a:p>
            <a:r>
              <a:rPr lang="ru-RU" dirty="0" smtClean="0"/>
              <a:t>лично;</a:t>
            </a:r>
          </a:p>
          <a:p>
            <a:r>
              <a:rPr lang="ru-RU" dirty="0" smtClean="0"/>
              <a:t>через Личный кабинет СГЭУ;</a:t>
            </a:r>
          </a:p>
          <a:p>
            <a:r>
              <a:rPr lang="ru-RU" dirty="0" smtClean="0"/>
              <a:t>посредством электронной почты:  </a:t>
            </a:r>
            <a:r>
              <a:rPr lang="ru-RU" dirty="0" err="1" smtClean="0"/>
              <a:t>priem@sseu.ru</a:t>
            </a:r>
            <a:r>
              <a:rPr lang="ru-RU" dirty="0" smtClean="0"/>
              <a:t>;</a:t>
            </a:r>
          </a:p>
          <a:p>
            <a:r>
              <a:rPr lang="ru-RU" dirty="0" smtClean="0"/>
              <a:t>через операторов почтовой связи общего пользования по адресу: 446022, г. Сызрань, ул. </a:t>
            </a:r>
            <a:r>
              <a:rPr lang="ru-RU" dirty="0" err="1" smtClean="0"/>
              <a:t>Людиновская</a:t>
            </a:r>
            <a:r>
              <a:rPr lang="ru-RU" dirty="0" smtClean="0"/>
              <a:t>, 23.</a:t>
            </a:r>
          </a:p>
          <a:p>
            <a:pPr>
              <a:buNone/>
            </a:pPr>
            <a:r>
              <a:rPr lang="ru-RU" b="1" dirty="0" smtClean="0"/>
              <a:t>Абитуриенты вправе подать заявление:</a:t>
            </a:r>
          </a:p>
          <a:p>
            <a:r>
              <a:rPr lang="ru-RU" dirty="0" smtClean="0"/>
              <a:t>на </a:t>
            </a:r>
            <a:r>
              <a:rPr lang="ru-RU" b="1" dirty="0" smtClean="0"/>
              <a:t>3 направления подготовки</a:t>
            </a:r>
            <a:r>
              <a:rPr lang="ru-RU" dirty="0" smtClean="0"/>
              <a:t> одновременно;</a:t>
            </a:r>
          </a:p>
          <a:p>
            <a:r>
              <a:rPr lang="ru-RU" dirty="0" smtClean="0"/>
              <a:t>на </a:t>
            </a:r>
            <a:r>
              <a:rPr lang="ru-RU" b="1" dirty="0" smtClean="0"/>
              <a:t>1 направление подготовки/специальность</a:t>
            </a:r>
            <a:r>
              <a:rPr lang="ru-RU" dirty="0" smtClean="0"/>
              <a:t> одновременно по очной договорной и </a:t>
            </a:r>
            <a:r>
              <a:rPr lang="ru-RU" dirty="0" err="1" smtClean="0"/>
              <a:t>очно-заочной</a:t>
            </a:r>
            <a:r>
              <a:rPr lang="ru-RU" dirty="0" smtClean="0"/>
              <a:t> договорной формам обучения;</a:t>
            </a:r>
          </a:p>
          <a:p>
            <a:r>
              <a:rPr lang="ru-RU" dirty="0" smtClean="0"/>
              <a:t>на </a:t>
            </a:r>
            <a:r>
              <a:rPr lang="ru-RU" b="1" dirty="0" smtClean="0"/>
              <a:t>2 программы</a:t>
            </a:r>
            <a:r>
              <a:rPr lang="ru-RU" dirty="0" smtClean="0"/>
              <a:t> </a:t>
            </a:r>
            <a:r>
              <a:rPr lang="ru-RU" b="1" dirty="0" smtClean="0"/>
              <a:t>параллельного обучения </a:t>
            </a:r>
            <a:r>
              <a:rPr lang="ru-RU" dirty="0" smtClean="0"/>
              <a:t>(например, очный бюджет + </a:t>
            </a:r>
            <a:r>
              <a:rPr lang="ru-RU" dirty="0" err="1" smtClean="0"/>
              <a:t>очно-заочный</a:t>
            </a:r>
            <a:r>
              <a:rPr lang="ru-RU" dirty="0" smtClean="0"/>
              <a:t> договор 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Адрес официального сайта:</a:t>
            </a:r>
          </a:p>
          <a:p>
            <a:pPr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http://www.sseu.ru/filial/filial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«Абитуриенту»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Подробная информация размещена в «Правилах приема в СГЭУ в 2021 году»</a:t>
            </a:r>
          </a:p>
          <a:p>
            <a:pPr>
              <a:buNone/>
            </a:pPr>
            <a:r>
              <a:rPr lang="ru-RU" dirty="0" smtClean="0"/>
              <a:t>Наш адрес: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Людиновская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23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/>
              <a:t>Телефоны: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37-12-88, 99-35-50, 99-35-66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/>
              <a:t>             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8(902)239-52-12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Социальные сети: </a:t>
            </a:r>
            <a:endParaRPr lang="en-US" dirty="0" smtClean="0"/>
          </a:p>
          <a:p>
            <a:pPr>
              <a:buNone/>
            </a:pPr>
            <a:r>
              <a:rPr lang="ru-RU" dirty="0" err="1" smtClean="0"/>
              <a:t>Вконтакте</a:t>
            </a:r>
            <a:r>
              <a:rPr lang="ru-RU" dirty="0" smtClean="0"/>
              <a:t> 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vk.com/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sfsseu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/>
              <a:t>Ин</a:t>
            </a:r>
            <a:r>
              <a:rPr lang="en-US" dirty="0" smtClean="0"/>
              <a:t>c</a:t>
            </a:r>
            <a:r>
              <a:rPr lang="ru-RU" dirty="0" err="1" smtClean="0"/>
              <a:t>таграмм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sfsseu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Сызранский</a:t>
            </a:r>
            <a:r>
              <a:rPr lang="ru-RU" dirty="0" smtClean="0"/>
              <a:t> филиал СГЭУ</a:t>
            </a:r>
            <a:endParaRPr lang="ru-RU" dirty="0"/>
          </a:p>
        </p:txBody>
      </p:sp>
      <p:pic>
        <p:nvPicPr>
          <p:cNvPr id="27650" name="Picture 2" descr="C:\Users\BobkovaTS\Desktop\профориентация\В презентацию_ТС\Студенты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991" y="1644430"/>
            <a:ext cx="8763503" cy="5061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ЛИЦЕНЗИЯ И АККРЕДИТАЦИЯ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58" y="1533016"/>
            <a:ext cx="3540766" cy="500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осаккредитация.png"/>
          <p:cNvPicPr>
            <a:picLocks noChangeAspect="1"/>
          </p:cNvPicPr>
          <p:nvPr/>
        </p:nvPicPr>
        <p:blipFill>
          <a:blip r:embed="rId3" cstate="print"/>
          <a:srcRect t="714" r="1914"/>
          <a:stretch>
            <a:fillRect/>
          </a:stretch>
        </p:blipFill>
        <p:spPr>
          <a:xfrm>
            <a:off x="4698750" y="1606590"/>
            <a:ext cx="3395048" cy="48077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1600" y="101600"/>
            <a:ext cx="779780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СРЕДНЕЕ ПРОФЕССИОНАЛЬНОЕ ОБРАЗОВАНИЕ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664" y="2855927"/>
            <a:ext cx="418631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i="1" dirty="0"/>
              <a:t>Набор осуществляется на базе основного общего образования </a:t>
            </a:r>
          </a:p>
          <a:p>
            <a:r>
              <a:rPr lang="ru-RU" sz="1700" b="1" i="1" dirty="0"/>
              <a:t>(9 </a:t>
            </a:r>
            <a:r>
              <a:rPr lang="ru-RU" sz="1700" b="1" i="1"/>
              <a:t>классов)</a:t>
            </a:r>
            <a:r>
              <a:rPr lang="en-US" sz="1700" b="1" i="1"/>
              <a:t>, а также на базе среднего общего образования (11 классов)</a:t>
            </a:r>
            <a:endParaRPr lang="ru-RU" sz="1700" b="1" i="1" dirty="0"/>
          </a:p>
          <a:p>
            <a:endParaRPr lang="ru-RU" sz="800" b="1" i="1" dirty="0"/>
          </a:p>
          <a:p>
            <a:r>
              <a:rPr lang="ru-RU" sz="1700" b="1" i="1" dirty="0"/>
              <a:t>Вступительные испытания не предусмотрены</a:t>
            </a:r>
          </a:p>
          <a:p>
            <a:endParaRPr lang="ru-RU" sz="800" b="1" i="1" dirty="0"/>
          </a:p>
          <a:p>
            <a:r>
              <a:rPr lang="ru-RU" sz="1700" b="1" i="1" dirty="0"/>
              <a:t>По окончании выдается диплом государственного образца о среднем профессиональном образовании</a:t>
            </a:r>
          </a:p>
          <a:p>
            <a:endParaRPr lang="ru-RU" sz="1700" b="1" i="1" dirty="0"/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Дальнейшее поступление в ВУЗ на сокращенный срок обучения на основании вступительных испытаний,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СДАЧИ ЕГЭ</a:t>
            </a:r>
          </a:p>
          <a:p>
            <a:r>
              <a:rPr lang="ru-RU" sz="1700" b="1" i="1" dirty="0"/>
              <a:t> </a:t>
            </a:r>
            <a:endParaRPr lang="ru-RU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4856086" y="4050706"/>
            <a:ext cx="392392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документов и зачисление осуществляется на основании среднего </a:t>
            </a:r>
            <a:r>
              <a:rPr lang="ru-RU" sz="16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 аттестата</a:t>
            </a:r>
            <a:endParaRPr lang="ru-RU" sz="1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7207" y="2973488"/>
            <a:ext cx="393280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Сроки обучения </a:t>
            </a:r>
          </a:p>
          <a:p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Очная форма </a:t>
            </a:r>
            <a:r>
              <a:rPr lang="ru-RU" sz="16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обучения:</a:t>
            </a:r>
            <a:endParaRPr lang="en-US" sz="16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6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1 год 10 месяцев после 11 класса;</a:t>
            </a:r>
          </a:p>
          <a:p>
            <a:r>
              <a:rPr lang="ru-RU" sz="16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2 </a:t>
            </a: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года </a:t>
            </a:r>
            <a:r>
              <a:rPr lang="ru-RU" sz="16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10 месяцев</a:t>
            </a:r>
            <a:r>
              <a:rPr lang="en-US" sz="16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после 9 класса</a:t>
            </a:r>
            <a:endParaRPr lang="ru-RU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132" y="1547499"/>
            <a:ext cx="8262153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Специальность </a:t>
            </a:r>
            <a:r>
              <a:rPr 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Банковское дело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”</a:t>
            </a:r>
            <a:endParaRPr lang="ru-RU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Специальность </a:t>
            </a:r>
            <a:r>
              <a:rPr 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Экономика и бухгалтерский учет (по отраслям)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”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565" y="4795897"/>
            <a:ext cx="3940206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Специальность «Банковское дело» квалификация:  </a:t>
            </a:r>
          </a:p>
          <a:p>
            <a:pPr algn="ctr"/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специалист банковского дела</a:t>
            </a:r>
          </a:p>
          <a:p>
            <a:pPr algn="ctr"/>
            <a:endParaRPr lang="ru-RU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Специальность «Экономика и бухгалтерский учет» квалификация: бухгалтер, специалист по налогообложению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661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1600" y="101600"/>
            <a:ext cx="779780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ВЫСШЕЕ ОБРАЗОВАНИЕ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38329" y="2742668"/>
            <a:ext cx="3932808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Сроки обучения </a:t>
            </a:r>
          </a:p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БАКАЛАВРИАТ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Очная форма обучения: 4 года</a:t>
            </a:r>
          </a:p>
          <a:p>
            <a:r>
              <a:rPr lang="en-US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Очно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-з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аочная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форма обучения: </a:t>
            </a:r>
          </a:p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4 года 6 месяцев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2966" y="4291070"/>
            <a:ext cx="3963434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Минимальные баллы ЕГЭ для поступления на направление «Экономика» уровня подготовки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бакалавриат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 40 баллов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(профиль</a:t>
            </a:r>
            <a:r>
              <a:rPr lang="ru-RU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39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баллов</a:t>
            </a:r>
          </a:p>
          <a:p>
            <a:pPr algn="ctr"/>
            <a:r>
              <a:rPr lang="ru-RU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Обществознание 45 баллов или</a:t>
            </a:r>
          </a:p>
          <a:p>
            <a:pPr algn="ctr"/>
            <a:r>
              <a:rPr lang="ru-RU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Иностранный язык 30 баллов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219" y="2424553"/>
            <a:ext cx="458087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/>
          </a:p>
          <a:p>
            <a:r>
              <a:rPr lang="ru-RU" b="1" i="1" dirty="0"/>
              <a:t>Поступление на основании ЕГЭ по предметам: Русский язык</a:t>
            </a:r>
            <a:r>
              <a:rPr lang="ru-RU" b="1" i="1"/>
              <a:t>, Обществознание или Иностранный язык, </a:t>
            </a:r>
            <a:r>
              <a:rPr lang="ru-RU" b="1" i="1" dirty="0"/>
              <a:t>Математика (профиль)</a:t>
            </a:r>
          </a:p>
          <a:p>
            <a:endParaRPr lang="ru-RU" b="1" i="1" dirty="0"/>
          </a:p>
          <a:p>
            <a:r>
              <a:rPr lang="ru-RU" b="1" i="1" dirty="0"/>
              <a:t>Поступление на основании среднего профессионального образования: внутренние вступительные испытания, проводимые университетом самостоятельно по дисциплинам: </a:t>
            </a:r>
          </a:p>
          <a:p>
            <a:r>
              <a:rPr lang="ru-RU" b="1" i="1" dirty="0"/>
              <a:t>Русский язык, Математика</a:t>
            </a:r>
            <a:r>
              <a:rPr lang="ru-RU" b="1" i="1"/>
              <a:t>, Обществознание или Иностранный язык</a:t>
            </a:r>
            <a:endParaRPr lang="ru-RU" b="1" i="1" dirty="0"/>
          </a:p>
          <a:p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44247" y="1409710"/>
            <a:ext cx="826215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Направление подготовки «Экономика»</a:t>
            </a:r>
          </a:p>
          <a:p>
            <a:pPr algn="ctr"/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Образовательная </a:t>
            </a:r>
            <a:r>
              <a:rPr lang="ru-RU" sz="24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программа «</a:t>
            </a:r>
            <a:r>
              <a:rPr lang="en-US" sz="24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Экономика и управление на предприятии (организации)</a:t>
            </a:r>
            <a:r>
              <a:rPr lang="ru-RU" sz="24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01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1600" y="101600"/>
            <a:ext cx="779780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ВЫСШЕЕ ОБРАЗОВАНИЕ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8329" y="2937977"/>
            <a:ext cx="3932808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Сроки обучения </a:t>
            </a:r>
          </a:p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БАКАЛАВРИАТ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Очная форма обучения: 4 года</a:t>
            </a:r>
          </a:p>
          <a:p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Очно-заочная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форма обучения: </a:t>
            </a:r>
          </a:p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4 года 6 месяцев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2966" y="4450868"/>
            <a:ext cx="3963434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Минимальные баллы ЕГЭ для поступления на направление «Экономика» уровня подготовки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бакалавриат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 40 баллов</a:t>
            </a:r>
          </a:p>
          <a:p>
            <a:pPr algn="ctr"/>
            <a:r>
              <a:rPr lang="ru-RU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Обществознание 45 баллов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35 баллов или 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Иностранный язык 30 баллов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219" y="3018407"/>
            <a:ext cx="458087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/>
          </a:p>
          <a:p>
            <a:r>
              <a:rPr lang="ru-RU" b="1" i="1" dirty="0"/>
              <a:t>Поступление на основании ЕГЭ по предметам: Русский язык, Обществознание</a:t>
            </a:r>
            <a:r>
              <a:rPr lang="ru-RU" b="1" i="1"/>
              <a:t>, История или Иностранный язык</a:t>
            </a:r>
            <a:endParaRPr lang="ru-RU" b="1" i="1" dirty="0"/>
          </a:p>
          <a:p>
            <a:endParaRPr lang="ru-RU" b="1" i="1" dirty="0"/>
          </a:p>
          <a:p>
            <a:r>
              <a:rPr lang="ru-RU" b="1" i="1" dirty="0"/>
              <a:t>Поступление на основании среднего профессионального образования: внутренние вступительные испытания, проводимые университетом самостоятельно по дисциплинам: </a:t>
            </a:r>
          </a:p>
          <a:p>
            <a:r>
              <a:rPr lang="ru-RU" b="1" i="1" dirty="0"/>
              <a:t>Русский язык</a:t>
            </a:r>
            <a:r>
              <a:rPr lang="ru-RU" b="1" i="1"/>
              <a:t>, История или Иностранный язык, </a:t>
            </a:r>
            <a:r>
              <a:rPr lang="ru-RU" b="1" i="1" dirty="0"/>
              <a:t>Обществознание</a:t>
            </a:r>
          </a:p>
          <a:p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0107" y="1520510"/>
            <a:ext cx="8262153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Направление подготовки «Юриспруденция»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Образовательная программа «Борьба с правонарушениями в сфере экономики»</a:t>
            </a:r>
          </a:p>
        </p:txBody>
      </p:sp>
    </p:spTree>
    <p:extLst>
      <p:ext uri="{BB962C8B-B14F-4D97-AF65-F5344CB8AC3E}">
        <p14:creationId xmlns="" xmlns:p14="http://schemas.microsoft.com/office/powerpoint/2010/main" val="173167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1600" y="101600"/>
            <a:ext cx="779780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1600" y="101600"/>
            <a:ext cx="779780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ВЫСШЕЕ ОБРАЗОВАНИЕ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9451" y="3115531"/>
            <a:ext cx="3932808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Сроки обучения </a:t>
            </a:r>
          </a:p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БАКАЛАВРИАТ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Очная форма обучения: 4 года</a:t>
            </a:r>
          </a:p>
          <a:p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Очно-зао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чная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форма обучения: </a:t>
            </a:r>
          </a:p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4 года 6 месяцев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2966" y="4589755"/>
            <a:ext cx="3963434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Минимальные баллы ЕГЭ для поступления на направление «</a:t>
            </a:r>
            <a:r>
              <a:rPr lang="en-US" dirty="0" err="1">
                <a:solidFill>
                  <a:schemeClr val="tx1"/>
                </a:solidFill>
              </a:rPr>
              <a:t>Менеджмент</a:t>
            </a:r>
            <a:r>
              <a:rPr lang="ru-RU" dirty="0">
                <a:solidFill>
                  <a:schemeClr val="tx1"/>
                </a:solidFill>
              </a:rPr>
              <a:t>» уровня подготовки </a:t>
            </a:r>
            <a:r>
              <a:rPr lang="ru-RU" dirty="0" err="1">
                <a:solidFill>
                  <a:schemeClr val="tx1"/>
                </a:solidFill>
              </a:rPr>
              <a:t>бакалавриат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 40 баллов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(профиль) 3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баллов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Обществознание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балл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Иностранный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586" y="2885242"/>
            <a:ext cx="458087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/>
          </a:p>
          <a:p>
            <a:r>
              <a:rPr lang="ru-RU" b="1" i="1" dirty="0"/>
              <a:t>Поступление на основании ЕГЭ по предметам: Русский язык</a:t>
            </a:r>
            <a:r>
              <a:rPr lang="ru-RU" b="1" i="1"/>
              <a:t>, Обществознание</a:t>
            </a:r>
            <a:r>
              <a:rPr lang="en-US" b="1" i="1"/>
              <a:t> или Иностранный язык</a:t>
            </a:r>
            <a:r>
              <a:rPr lang="ru-RU" b="1" i="1"/>
              <a:t>, </a:t>
            </a:r>
            <a:r>
              <a:rPr lang="ru-RU" b="1" i="1" dirty="0"/>
              <a:t>Математика (профиль)</a:t>
            </a:r>
          </a:p>
          <a:p>
            <a:endParaRPr lang="ru-RU" b="1" i="1" dirty="0"/>
          </a:p>
          <a:p>
            <a:r>
              <a:rPr lang="ru-RU" b="1" i="1" dirty="0"/>
              <a:t>Поступление на основании среднего профессионального образования: внутренние вступительные испытания, проводимые университетом самостоятельно по дисциплинам: </a:t>
            </a:r>
          </a:p>
          <a:p>
            <a:r>
              <a:rPr lang="ru-RU" b="1" i="1" dirty="0"/>
              <a:t>Русский язык, Математика</a:t>
            </a:r>
            <a:r>
              <a:rPr lang="ru-RU" b="1" i="1"/>
              <a:t>, Обществознание</a:t>
            </a:r>
            <a:r>
              <a:rPr lang="en-US" b="1" i="1"/>
              <a:t> или Иностранный язык </a:t>
            </a:r>
            <a:endParaRPr lang="ru-RU" b="1" i="1" dirty="0"/>
          </a:p>
          <a:p>
            <a:endParaRPr lang="ru-RU" b="1" i="1" dirty="0"/>
          </a:p>
          <a:p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0107" y="1520510"/>
            <a:ext cx="8262153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Направление подготовки «Менеджмент»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Образовательная программа </a:t>
            </a:r>
          </a:p>
          <a:p>
            <a:pPr algn="ctr"/>
            <a:r>
              <a:rPr lang="ru-RU" sz="28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en-US" sz="28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Маркетинг</a:t>
            </a:r>
            <a:r>
              <a:rPr lang="ru-RU" sz="28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99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ВНЕУЧЕБНАЯ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Студенческое самоуправление (Объединенный совет обучающихся)</a:t>
            </a:r>
          </a:p>
          <a:p>
            <a:r>
              <a:rPr lang="ru-RU" dirty="0" smtClean="0"/>
              <a:t>Студенческое научное общество</a:t>
            </a:r>
          </a:p>
          <a:p>
            <a:r>
              <a:rPr lang="ru-RU" dirty="0" err="1" smtClean="0"/>
              <a:t>Старостат</a:t>
            </a:r>
            <a:endParaRPr lang="ru-RU" dirty="0" smtClean="0"/>
          </a:p>
          <a:p>
            <a:r>
              <a:rPr lang="ru-RU" dirty="0" smtClean="0"/>
              <a:t>Спортивное  общество студентов</a:t>
            </a:r>
          </a:p>
          <a:p>
            <a:r>
              <a:rPr lang="ru-RU" dirty="0" smtClean="0"/>
              <a:t>Творческие клубы(Интеллектуальный</a:t>
            </a:r>
          </a:p>
          <a:p>
            <a:r>
              <a:rPr lang="ru-RU" dirty="0" smtClean="0"/>
              <a:t>клуб «Олимп», Клуб «Академик», Клуб журналистов «Ракурс»)</a:t>
            </a:r>
          </a:p>
          <a:p>
            <a:r>
              <a:rPr lang="ru-RU" dirty="0" smtClean="0"/>
              <a:t>Добровольческое агентство «От чистого сердца»</a:t>
            </a:r>
          </a:p>
          <a:p>
            <a:r>
              <a:rPr lang="ru-RU" dirty="0" smtClean="0"/>
              <a:t>Военно-патриотический клуб</a:t>
            </a:r>
          </a:p>
          <a:p>
            <a:r>
              <a:rPr lang="ru-RU" dirty="0" smtClean="0"/>
              <a:t>Кураторы учебных групп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Студенческое научное общество</a:t>
            </a:r>
          </a:p>
        </p:txBody>
      </p:sp>
      <p:pic>
        <p:nvPicPr>
          <p:cNvPr id="1026" name="Picture 2" descr="C:\Users\BobkovaTS\Desktop\профориентация\В презентацию_ТС\_4179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966"/>
            <a:ext cx="4527176" cy="2925669"/>
          </a:xfrm>
          <a:prstGeom prst="rect">
            <a:avLst/>
          </a:prstGeom>
          <a:noFill/>
        </p:spPr>
      </p:pic>
      <p:pic>
        <p:nvPicPr>
          <p:cNvPr id="1027" name="Picture 3" descr="C:\Users\BobkovaTS\Desktop\профориентация\В презентацию_ТС\img-efecb67fdc965c8899e53bbac3a9cd4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070" y="1479176"/>
            <a:ext cx="4428565" cy="2929218"/>
          </a:xfrm>
          <a:prstGeom prst="rect">
            <a:avLst/>
          </a:prstGeom>
          <a:noFill/>
        </p:spPr>
      </p:pic>
      <p:pic>
        <p:nvPicPr>
          <p:cNvPr id="1028" name="Picture 4" descr="C:\Users\BobkovaTS\Desktop\профориентация\В презентацию_ТС\_417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61012"/>
            <a:ext cx="4545107" cy="2796987"/>
          </a:xfrm>
          <a:prstGeom prst="rect">
            <a:avLst/>
          </a:prstGeom>
          <a:noFill/>
        </p:spPr>
      </p:pic>
      <p:pic>
        <p:nvPicPr>
          <p:cNvPr id="1030" name="Picture 6" descr="C:\Users\BobkovaTS\Desktop\профориентация\В презентацию_ТС\img_53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3035" y="4096871"/>
            <a:ext cx="4374777" cy="2761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Спортивное  общество студентов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BobkovaTS\Desktop\профориентация\В презентацию_ТС\_9195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0485"/>
            <a:ext cx="4505186" cy="3003457"/>
          </a:xfrm>
          <a:prstGeom prst="rect">
            <a:avLst/>
          </a:prstGeom>
          <a:noFill/>
        </p:spPr>
      </p:pic>
      <p:pic>
        <p:nvPicPr>
          <p:cNvPr id="2051" name="Picture 3" descr="C:\Users\BobkovaTS\Desktop\профориентация\В презентацию_ТС\img_20190628_163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212" y="1452283"/>
            <a:ext cx="4625788" cy="3039036"/>
          </a:xfrm>
          <a:prstGeom prst="rect">
            <a:avLst/>
          </a:prstGeom>
          <a:noFill/>
        </p:spPr>
      </p:pic>
      <p:pic>
        <p:nvPicPr>
          <p:cNvPr id="2053" name="Picture 5" descr="http://www.sseu.ru/sites/default/files/2021/02/img-e219f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86074"/>
            <a:ext cx="4527612" cy="2871926"/>
          </a:xfrm>
          <a:prstGeom prst="rect">
            <a:avLst/>
          </a:prstGeom>
          <a:noFill/>
        </p:spPr>
      </p:pic>
      <p:pic>
        <p:nvPicPr>
          <p:cNvPr id="2057" name="Picture 9" descr="http://www.sseu.ru/sites/default/files/2019/11/1_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6489" y="4048216"/>
            <a:ext cx="4607511" cy="2809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654</Words>
  <Application>Microsoft Office PowerPoint</Application>
  <PresentationFormat>Экран (4:3)</PresentationFormat>
  <Paragraphs>127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ЛИЦЕНЗИЯ И АККРЕДИТАЦИЯ</vt:lpstr>
      <vt:lpstr>Слайд 3</vt:lpstr>
      <vt:lpstr>Слайд 4</vt:lpstr>
      <vt:lpstr>Слайд 5</vt:lpstr>
      <vt:lpstr>Слайд 6</vt:lpstr>
      <vt:lpstr>ВНЕУЧЕБНАЯ ДЕЯТЕЛЬНОСТЬ</vt:lpstr>
      <vt:lpstr>Студенческое научное общество</vt:lpstr>
      <vt:lpstr>Спортивное  общество студентов </vt:lpstr>
      <vt:lpstr>Творческие клубы</vt:lpstr>
      <vt:lpstr>Военно-патриотический клуб</vt:lpstr>
      <vt:lpstr> Добровольческое агентство  «От чистого сердца» </vt:lpstr>
      <vt:lpstr>ПРИЕМНАЯ КАМПАНИЯ 2021</vt:lpstr>
      <vt:lpstr>ПРИЕМНАЯ КАМПАНИЯ 2021</vt:lpstr>
      <vt:lpstr>ПРИЕМНАЯ КАМПАНИЯ 2021</vt:lpstr>
      <vt:lpstr>Сызранский филиал СГЭУ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Копылова А.А.</dc:creator>
  <cp:lastModifiedBy>BEAdmin</cp:lastModifiedBy>
  <cp:revision>50</cp:revision>
  <dcterms:created xsi:type="dcterms:W3CDTF">2018-09-26T06:04:49Z</dcterms:created>
  <dcterms:modified xsi:type="dcterms:W3CDTF">2021-04-13T12:01:35Z</dcterms:modified>
</cp:coreProperties>
</file>